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D775A9-2791-493A-ACE5-5EFAFEEB3A90}"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D8F3E5-1F48-43A1-A12F-8A9B4F4C5A7F}"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427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D775A9-2791-493A-ACE5-5EFAFEEB3A90}"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1390741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D775A9-2791-493A-ACE5-5EFAFEEB3A90}"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1877540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D775A9-2791-493A-ACE5-5EFAFEEB3A90}"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52601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D775A9-2791-493A-ACE5-5EFAFEEB3A90}"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D8F3E5-1F48-43A1-A12F-8A9B4F4C5A7F}"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3060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D775A9-2791-493A-ACE5-5EFAFEEB3A90}" type="datetimeFigureOut">
              <a:rPr lang="en-IN" smtClean="0"/>
              <a:t>17-06-2026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891418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D775A9-2791-493A-ACE5-5EFAFEEB3A90}" type="datetimeFigureOut">
              <a:rPr lang="en-IN" smtClean="0"/>
              <a:t>17-06-2026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1485485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D775A9-2791-493A-ACE5-5EFAFEEB3A90}" type="datetimeFigureOut">
              <a:rPr lang="en-IN" smtClean="0"/>
              <a:t>17-06-2026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1024926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AD775A9-2791-493A-ACE5-5EFAFEEB3A90}" type="datetimeFigureOut">
              <a:rPr lang="en-IN" smtClean="0"/>
              <a:t>17-06-2026</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417611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AD775A9-2791-493A-ACE5-5EFAFEEB3A90}" type="datetimeFigureOut">
              <a:rPr lang="en-IN" smtClean="0"/>
              <a:t>17-06-2026</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D8F3E5-1F48-43A1-A12F-8A9B4F4C5A7F}" type="slidenum">
              <a:rPr lang="en-IN" smtClean="0"/>
              <a:t>‹#›</a:t>
            </a:fld>
            <a:endParaRPr lang="en-IN"/>
          </a:p>
        </p:txBody>
      </p:sp>
    </p:spTree>
    <p:extLst>
      <p:ext uri="{BB962C8B-B14F-4D97-AF65-F5344CB8AC3E}">
        <p14:creationId xmlns:p14="http://schemas.microsoft.com/office/powerpoint/2010/main" val="80692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AD775A9-2791-493A-ACE5-5EFAFEEB3A90}" type="datetimeFigureOut">
              <a:rPr lang="en-IN" smtClean="0"/>
              <a:t>17-06-2026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D8F3E5-1F48-43A1-A12F-8A9B4F4C5A7F}" type="slidenum">
              <a:rPr lang="en-IN" smtClean="0"/>
              <a:t>‹#›</a:t>
            </a:fld>
            <a:endParaRPr lang="en-IN"/>
          </a:p>
        </p:txBody>
      </p:sp>
    </p:spTree>
    <p:extLst>
      <p:ext uri="{BB962C8B-B14F-4D97-AF65-F5344CB8AC3E}">
        <p14:creationId xmlns:p14="http://schemas.microsoft.com/office/powerpoint/2010/main" val="371782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AD775A9-2791-493A-ACE5-5EFAFEEB3A90}" type="datetimeFigureOut">
              <a:rPr lang="en-IN" smtClean="0"/>
              <a:t>17-06-2026</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D8F3E5-1F48-43A1-A12F-8A9B4F4C5A7F}"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30001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427593"/>
          </a:xfrm>
        </p:spPr>
        <p:txBody>
          <a:bodyPr>
            <a:normAutofit/>
          </a:bodyPr>
          <a:lstStyle/>
          <a:p>
            <a:r>
              <a:rPr lang="en-US" sz="4000" dirty="0"/>
              <a:t>Criminal Remedies for Environmental Harm</a:t>
            </a:r>
            <a:endParaRPr lang="en-IN" sz="4000" dirty="0"/>
          </a:p>
        </p:txBody>
      </p:sp>
      <p:sp>
        <p:nvSpPr>
          <p:cNvPr id="3" name="Subtitle 2"/>
          <p:cNvSpPr>
            <a:spLocks noGrp="1"/>
          </p:cNvSpPr>
          <p:nvPr>
            <p:ph type="subTitle" idx="1"/>
          </p:nvPr>
        </p:nvSpPr>
        <p:spPr>
          <a:xfrm>
            <a:off x="1100051" y="3338945"/>
            <a:ext cx="10058400" cy="2259675"/>
          </a:xfrm>
        </p:spPr>
        <p:txBody>
          <a:bodyPr/>
          <a:lstStyle/>
          <a:p>
            <a:r>
              <a:rPr lang="en-US" dirty="0" err="1"/>
              <a:t>Dr</a:t>
            </a:r>
            <a:r>
              <a:rPr lang="en-US" dirty="0"/>
              <a:t> </a:t>
            </a:r>
            <a:r>
              <a:rPr lang="en-US" dirty="0" err="1"/>
              <a:t>swapna</a:t>
            </a:r>
            <a:r>
              <a:rPr lang="en-US" dirty="0"/>
              <a:t> </a:t>
            </a:r>
            <a:r>
              <a:rPr lang="en-US" dirty="0" err="1"/>
              <a:t>manindranath</a:t>
            </a:r>
            <a:r>
              <a:rPr lang="en-US" dirty="0"/>
              <a:t> DEKA</a:t>
            </a:r>
          </a:p>
          <a:p>
            <a:r>
              <a:rPr lang="en-US" dirty="0"/>
              <a:t>Vice principal</a:t>
            </a:r>
          </a:p>
          <a:p>
            <a:r>
              <a:rPr lang="en-US" dirty="0"/>
              <a:t>Dispur law college</a:t>
            </a:r>
            <a:endParaRPr lang="en-IN" dirty="0"/>
          </a:p>
        </p:txBody>
      </p:sp>
    </p:spTree>
    <p:extLst>
      <p:ext uri="{BB962C8B-B14F-4D97-AF65-F5344CB8AC3E}">
        <p14:creationId xmlns:p14="http://schemas.microsoft.com/office/powerpoint/2010/main" val="1413190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   IPC provisions related to Environmental Offenses</a:t>
            </a:r>
            <a:endParaRPr lang="en-IN" sz="3600" dirty="0"/>
          </a:p>
        </p:txBody>
      </p:sp>
      <p:sp>
        <p:nvSpPr>
          <p:cNvPr id="3" name="Content Placeholder 2"/>
          <p:cNvSpPr>
            <a:spLocks noGrp="1"/>
          </p:cNvSpPr>
          <p:nvPr>
            <p:ph idx="1"/>
          </p:nvPr>
        </p:nvSpPr>
        <p:spPr/>
        <p:txBody>
          <a:bodyPr/>
          <a:lstStyle/>
          <a:p>
            <a:r>
              <a:rPr lang="en-US" dirty="0"/>
              <a:t>The Indian Penal Code (IPC) addresses environmental offenses through provisions related to public nuisance and mischief</a:t>
            </a:r>
          </a:p>
          <a:p>
            <a:r>
              <a:rPr lang="en-US" dirty="0"/>
              <a:t>Sections 268 and 290 of the IPC  along with Chapter XIV define and penalize acts that cause public nuisance, including those that pollute the environment.</a:t>
            </a:r>
          </a:p>
          <a:p>
            <a:r>
              <a:rPr lang="en-US" dirty="0"/>
              <a:t>Additionally sections 425 (mischief), 277 (fouling water) and 278 (noxious atmosphere ) can be applied to environmental offenses.</a:t>
            </a:r>
            <a:endParaRPr lang="en-IN" dirty="0"/>
          </a:p>
        </p:txBody>
      </p:sp>
    </p:spTree>
    <p:extLst>
      <p:ext uri="{BB962C8B-B14F-4D97-AF65-F5344CB8AC3E}">
        <p14:creationId xmlns:p14="http://schemas.microsoft.com/office/powerpoint/2010/main" val="1855463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IPC Provisions </a:t>
            </a:r>
            <a:endParaRPr lang="en-IN" dirty="0"/>
          </a:p>
        </p:txBody>
      </p:sp>
      <p:sp>
        <p:nvSpPr>
          <p:cNvPr id="3" name="Content Placeholder 2"/>
          <p:cNvSpPr>
            <a:spLocks noGrp="1"/>
          </p:cNvSpPr>
          <p:nvPr>
            <p:ph idx="1"/>
          </p:nvPr>
        </p:nvSpPr>
        <p:spPr>
          <a:xfrm>
            <a:off x="1097280" y="1737360"/>
            <a:ext cx="10058400" cy="4131734"/>
          </a:xfrm>
        </p:spPr>
        <p:txBody>
          <a:bodyPr>
            <a:normAutofit lnSpcReduction="10000"/>
          </a:bodyPr>
          <a:lstStyle/>
          <a:p>
            <a:r>
              <a:rPr lang="en-US" dirty="0"/>
              <a:t>Section 268 : Public Nuisance: Defines Public Nuisance which can include environmental pollution.</a:t>
            </a:r>
          </a:p>
          <a:p>
            <a:r>
              <a:rPr lang="en-US" dirty="0"/>
              <a:t>Section 290: Punishment for Public Nuisance: Provides punishment for public nuisances not specifically covered elsewhere</a:t>
            </a:r>
          </a:p>
          <a:p>
            <a:r>
              <a:rPr lang="en-US" dirty="0"/>
              <a:t>Chapter XIV: Offenses Affecting the Public Health, Safety, Convenience, Decency and Morals: Contains sections related to public health and safety including those relevant to environmental protection.</a:t>
            </a:r>
          </a:p>
          <a:p>
            <a:r>
              <a:rPr lang="en-US" dirty="0"/>
              <a:t>Section 277: Fouling Water of Public Spring or Reservoir: Addresses the contamination of public water sources.</a:t>
            </a:r>
          </a:p>
          <a:p>
            <a:r>
              <a:rPr lang="en-US" dirty="0"/>
              <a:t>Section 278: Making Atmosphere Noxious to Health: Deals with creating noxious air conditions.</a:t>
            </a:r>
          </a:p>
          <a:p>
            <a:r>
              <a:rPr lang="en-US" dirty="0"/>
              <a:t>Section 425: Mischief: Defines mischief and can b e applied in acts causing environmental </a:t>
            </a:r>
            <a:r>
              <a:rPr lang="en-US" dirty="0" err="1"/>
              <a:t>damnage</a:t>
            </a:r>
            <a:endParaRPr lang="en-US" dirty="0"/>
          </a:p>
          <a:p>
            <a:endParaRPr lang="en-IN" dirty="0"/>
          </a:p>
        </p:txBody>
      </p:sp>
      <p:sp>
        <p:nvSpPr>
          <p:cNvPr id="4" name="Rectangle 1"/>
          <p:cNvSpPr>
            <a:spLocks noChangeArrowheads="1"/>
          </p:cNvSpPr>
          <p:nvPr/>
        </p:nvSpPr>
        <p:spPr bwMode="auto">
          <a:xfrm>
            <a:off x="0" y="-366244"/>
            <a:ext cx="65" cy="7324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88872" rIns="0" bIns="179331"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rgbClr val="001D35"/>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152400" y="-213844"/>
            <a:ext cx="65" cy="7324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88872" rIns="0" bIns="179331"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1200" b="0" i="0" u="none" strike="noStrike" cap="none" normalizeH="0" baseline="0" dirty="0">
              <a:ln>
                <a:noFill/>
              </a:ln>
              <a:solidFill>
                <a:srgbClr val="001D35"/>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027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relevant sections</a:t>
            </a:r>
            <a:endParaRPr lang="en-IN" dirty="0"/>
          </a:p>
        </p:txBody>
      </p:sp>
      <p:sp>
        <p:nvSpPr>
          <p:cNvPr id="3" name="Content Placeholder 2"/>
          <p:cNvSpPr>
            <a:spLocks noGrp="1"/>
          </p:cNvSpPr>
          <p:nvPr>
            <p:ph idx="1"/>
          </p:nvPr>
        </p:nvSpPr>
        <p:spPr/>
        <p:txBody>
          <a:bodyPr/>
          <a:lstStyle/>
          <a:p>
            <a:r>
              <a:rPr lang="en-US" dirty="0"/>
              <a:t>.Sections 269, 270, 271, 272, 273, 274, 275 and 276 relates to negligent acts that spread infectious diseases  or adulterate food and drugs which can also have environmental damage.</a:t>
            </a:r>
          </a:p>
          <a:p>
            <a:r>
              <a:rPr lang="en-US" dirty="0"/>
              <a:t>Sections  430, 431 and 432 relate to mischief involving water and other elements which can be relevant to environmental damage.</a:t>
            </a:r>
          </a:p>
          <a:p>
            <a:r>
              <a:rPr lang="en-US" dirty="0"/>
              <a:t>Limitations of IPC</a:t>
            </a:r>
          </a:p>
          <a:p>
            <a:r>
              <a:rPr lang="en-US" dirty="0"/>
              <a:t>The penalties for IPC provisions particularly for public nuisance can be relatively minor (</a:t>
            </a:r>
            <a:r>
              <a:rPr lang="en-US" dirty="0" err="1"/>
              <a:t>eg</a:t>
            </a:r>
            <a:r>
              <a:rPr lang="en-US" dirty="0"/>
              <a:t>, a fine of </a:t>
            </a:r>
            <a:r>
              <a:rPr lang="en-US" dirty="0" err="1"/>
              <a:t>Rs</a:t>
            </a:r>
            <a:r>
              <a:rPr lang="en-US" dirty="0"/>
              <a:t>. 200 for public nuisance) and may not be a sufficient deterrent.</a:t>
            </a:r>
          </a:p>
          <a:p>
            <a:r>
              <a:rPr lang="en-US" dirty="0"/>
              <a:t>Enforcement of these provisions can be challenging and proving environmental offenses can be complex.</a:t>
            </a:r>
            <a:endParaRPr lang="en-IN" dirty="0"/>
          </a:p>
        </p:txBody>
      </p:sp>
    </p:spTree>
    <p:extLst>
      <p:ext uri="{BB962C8B-B14F-4D97-AF65-F5344CB8AC3E}">
        <p14:creationId xmlns:p14="http://schemas.microsoft.com/office/powerpoint/2010/main" val="33681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Criminal Procedure Code</a:t>
            </a:r>
            <a:endParaRPr lang="en-IN" dirty="0"/>
          </a:p>
        </p:txBody>
      </p:sp>
      <p:sp>
        <p:nvSpPr>
          <p:cNvPr id="3" name="Content Placeholder 2"/>
          <p:cNvSpPr>
            <a:spLocks noGrp="1"/>
          </p:cNvSpPr>
          <p:nvPr>
            <p:ph idx="1"/>
          </p:nvPr>
        </p:nvSpPr>
        <p:spPr/>
        <p:txBody>
          <a:bodyPr/>
          <a:lstStyle/>
          <a:p>
            <a:r>
              <a:rPr lang="en-US" dirty="0"/>
              <a:t>Section 133 of the Criminal Procedure Code provides magistrates with powers to address public nuisances including those related to environmental  pollution.</a:t>
            </a:r>
          </a:p>
          <a:p>
            <a:r>
              <a:rPr lang="en-US" dirty="0"/>
              <a:t>The case of </a:t>
            </a:r>
            <a:r>
              <a:rPr lang="en-US" dirty="0" err="1"/>
              <a:t>Ratlam</a:t>
            </a:r>
            <a:r>
              <a:rPr lang="en-US" dirty="0"/>
              <a:t>  Municipality  v </a:t>
            </a:r>
            <a:r>
              <a:rPr lang="en-US" dirty="0" err="1"/>
              <a:t>Vardhichand</a:t>
            </a:r>
            <a:r>
              <a:rPr lang="en-US" dirty="0"/>
              <a:t>  AIR 1980 SC 1622 is a landmark case in this context. The petitioner filed a case against </a:t>
            </a:r>
            <a:r>
              <a:rPr lang="en-US" dirty="0" err="1"/>
              <a:t>Ratlam</a:t>
            </a:r>
            <a:r>
              <a:rPr lang="en-US" dirty="0"/>
              <a:t> Municipality Corporation under Sec 133 Cr Pc for constructing public latrines to deal with the issue of open defecation. The Municipality contended that they cannot construct public latrines because of scarcity of funds.</a:t>
            </a:r>
          </a:p>
          <a:p>
            <a:r>
              <a:rPr lang="en-US" dirty="0"/>
              <a:t>On appeal the SC rejected the municipality’s financial argument and emphasized the municipality’s duty to ensure public health and hygiene.</a:t>
            </a:r>
            <a:r>
              <a:rPr lang="en-IN" dirty="0"/>
              <a:t> The </a:t>
            </a:r>
            <a:r>
              <a:rPr lang="en-IN" dirty="0" err="1"/>
              <a:t>Sc</a:t>
            </a:r>
            <a:r>
              <a:rPr lang="en-IN" dirty="0"/>
              <a:t> held that the </a:t>
            </a:r>
            <a:r>
              <a:rPr lang="en-IN" dirty="0" err="1"/>
              <a:t>Ratlam</a:t>
            </a:r>
            <a:r>
              <a:rPr lang="en-IN" dirty="0"/>
              <a:t> Municipality was responsible for addressing public health issues including contamination and pollution despite the municipality’s claim of financial constraints.</a:t>
            </a:r>
          </a:p>
        </p:txBody>
      </p:sp>
    </p:spTree>
    <p:extLst>
      <p:ext uri="{BB962C8B-B14F-4D97-AF65-F5344CB8AC3E}">
        <p14:creationId xmlns:p14="http://schemas.microsoft.com/office/powerpoint/2010/main" val="3626343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End</a:t>
            </a:r>
            <a:endParaRPr lang="en-IN" dirty="0"/>
          </a:p>
        </p:txBody>
      </p:sp>
      <p:sp>
        <p:nvSpPr>
          <p:cNvPr id="3" name="Content Placeholder 2"/>
          <p:cNvSpPr>
            <a:spLocks noGrp="1"/>
          </p:cNvSpPr>
          <p:nvPr>
            <p:ph idx="1"/>
          </p:nvPr>
        </p:nvSpPr>
        <p:spPr/>
        <p:txBody>
          <a:bodyPr/>
          <a:lstStyle/>
          <a:p>
            <a:r>
              <a:rPr lang="en-US" dirty="0"/>
              <a:t>Thanks for </a:t>
            </a:r>
            <a:r>
              <a:rPr lang="en-US"/>
              <a:t>a patient </a:t>
            </a:r>
            <a:endParaRPr lang="en-IN" dirty="0"/>
          </a:p>
        </p:txBody>
      </p:sp>
    </p:spTree>
    <p:extLst>
      <p:ext uri="{BB962C8B-B14F-4D97-AF65-F5344CB8AC3E}">
        <p14:creationId xmlns:p14="http://schemas.microsoft.com/office/powerpoint/2010/main" val="156694298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156</TotalTime>
  <Words>462</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Google Sans</vt:lpstr>
      <vt:lpstr>Retrospect</vt:lpstr>
      <vt:lpstr>Criminal Remedies for Environmental Harm</vt:lpstr>
      <vt:lpstr>   IPC provisions related to Environmental Offenses</vt:lpstr>
      <vt:lpstr>Key IPC Provisions </vt:lpstr>
      <vt:lpstr>Other relevant sections</vt:lpstr>
      <vt:lpstr>Criminal Procedure Code</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Remedies for Environmental Harm</dc:title>
  <dc:creator>HP</dc:creator>
  <cp:lastModifiedBy>Dispur College</cp:lastModifiedBy>
  <cp:revision>12</cp:revision>
  <dcterms:created xsi:type="dcterms:W3CDTF">2025-08-12T16:37:00Z</dcterms:created>
  <dcterms:modified xsi:type="dcterms:W3CDTF">2026-06-17T10:19:08Z</dcterms:modified>
</cp:coreProperties>
</file>