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5" r:id="rId8"/>
    <p:sldId id="261" r:id="rId9"/>
    <p:sldId id="262" r:id="rId10"/>
    <p:sldId id="263" r:id="rId11"/>
    <p:sldId id="266" r:id="rId12"/>
    <p:sldId id="267" r:id="rId13"/>
    <p:sldId id="270"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229D101-80CC-4671-A0AE-5A4E2D4BDCA4}" type="datetimeFigureOut">
              <a:rPr lang="en-IN" smtClean="0"/>
              <a:t>17-06-2026</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3B0FCE0D-C386-40A1-AC47-F40F660BD59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71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29D101-80CC-4671-A0AE-5A4E2D4BDCA4}" type="datetimeFigureOut">
              <a:rPr lang="en-IN" smtClean="0"/>
              <a:t>17-06-2026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0FCE0D-C386-40A1-AC47-F40F660BD593}" type="slidenum">
              <a:rPr lang="en-IN" smtClean="0"/>
              <a:t>‹#›</a:t>
            </a:fld>
            <a:endParaRPr lang="en-IN"/>
          </a:p>
        </p:txBody>
      </p:sp>
    </p:spTree>
    <p:extLst>
      <p:ext uri="{BB962C8B-B14F-4D97-AF65-F5344CB8AC3E}">
        <p14:creationId xmlns:p14="http://schemas.microsoft.com/office/powerpoint/2010/main" val="364976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29D101-80CC-4671-A0AE-5A4E2D4BDCA4}" type="datetimeFigureOut">
              <a:rPr lang="en-IN" smtClean="0"/>
              <a:t>17-06-2026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FCE0D-C386-40A1-AC47-F40F660BD59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896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29D101-80CC-4671-A0AE-5A4E2D4BDCA4}" type="datetimeFigureOut">
              <a:rPr lang="en-IN" smtClean="0"/>
              <a:t>17-06-2026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FCE0D-C386-40A1-AC47-F40F660BD59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829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29D101-80CC-4671-A0AE-5A4E2D4BDCA4}" type="datetimeFigureOut">
              <a:rPr lang="en-IN" smtClean="0"/>
              <a:t>17-06-2026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FCE0D-C386-40A1-AC47-F40F660BD593}" type="slidenum">
              <a:rPr lang="en-IN" smtClean="0"/>
              <a:t>‹#›</a:t>
            </a:fld>
            <a:endParaRPr lang="en-IN"/>
          </a:p>
        </p:txBody>
      </p:sp>
    </p:spTree>
    <p:extLst>
      <p:ext uri="{BB962C8B-B14F-4D97-AF65-F5344CB8AC3E}">
        <p14:creationId xmlns:p14="http://schemas.microsoft.com/office/powerpoint/2010/main" val="3619745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29D101-80CC-4671-A0AE-5A4E2D4BDCA4}" type="datetimeFigureOut">
              <a:rPr lang="en-IN" smtClean="0"/>
              <a:t>17-06-2026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FCE0D-C386-40A1-AC47-F40F660BD59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8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29D101-80CC-4671-A0AE-5A4E2D4BDCA4}" type="datetimeFigureOut">
              <a:rPr lang="en-IN" smtClean="0"/>
              <a:t>17-06-2026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FCE0D-C386-40A1-AC47-F40F660BD59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1594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29D101-80CC-4671-A0AE-5A4E2D4BDCA4}" type="datetimeFigureOut">
              <a:rPr lang="en-IN" smtClean="0"/>
              <a:t>17-06-2026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FCE0D-C386-40A1-AC47-F40F660BD59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70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29D101-80CC-4671-A0AE-5A4E2D4BDCA4}" type="datetimeFigureOut">
              <a:rPr lang="en-IN" smtClean="0"/>
              <a:t>17-06-2026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FCE0D-C386-40A1-AC47-F40F660BD59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18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29D101-80CC-4671-A0AE-5A4E2D4BDCA4}" type="datetimeFigureOut">
              <a:rPr lang="en-IN" smtClean="0"/>
              <a:t>17-06-2026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FCE0D-C386-40A1-AC47-F40F660BD593}" type="slidenum">
              <a:rPr lang="en-IN" smtClean="0"/>
              <a:t>‹#›</a:t>
            </a:fld>
            <a:endParaRPr lang="en-IN"/>
          </a:p>
        </p:txBody>
      </p:sp>
    </p:spTree>
    <p:extLst>
      <p:ext uri="{BB962C8B-B14F-4D97-AF65-F5344CB8AC3E}">
        <p14:creationId xmlns:p14="http://schemas.microsoft.com/office/powerpoint/2010/main" val="293755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29D101-80CC-4671-A0AE-5A4E2D4BDCA4}" type="datetimeFigureOut">
              <a:rPr lang="en-IN" smtClean="0"/>
              <a:t>17-06-2026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0FCE0D-C386-40A1-AC47-F40F660BD59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55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29D101-80CC-4671-A0AE-5A4E2D4BDCA4}" type="datetimeFigureOut">
              <a:rPr lang="en-IN" smtClean="0"/>
              <a:t>17-06-2026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0FCE0D-C386-40A1-AC47-F40F660BD593}" type="slidenum">
              <a:rPr lang="en-IN" smtClean="0"/>
              <a:t>‹#›</a:t>
            </a:fld>
            <a:endParaRPr lang="en-IN"/>
          </a:p>
        </p:txBody>
      </p:sp>
    </p:spTree>
    <p:extLst>
      <p:ext uri="{BB962C8B-B14F-4D97-AF65-F5344CB8AC3E}">
        <p14:creationId xmlns:p14="http://schemas.microsoft.com/office/powerpoint/2010/main" val="317242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29D101-80CC-4671-A0AE-5A4E2D4BDCA4}" type="datetimeFigureOut">
              <a:rPr lang="en-IN" smtClean="0"/>
              <a:t>17-06-2026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B0FCE0D-C386-40A1-AC47-F40F660BD59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451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29D101-80CC-4671-A0AE-5A4E2D4BDCA4}" type="datetimeFigureOut">
              <a:rPr lang="en-IN" smtClean="0"/>
              <a:t>17-06-2026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B0FCE0D-C386-40A1-AC47-F40F660BD59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9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9D101-80CC-4671-A0AE-5A4E2D4BDCA4}" type="datetimeFigureOut">
              <a:rPr lang="en-IN" smtClean="0"/>
              <a:t>17-06-2026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B0FCE0D-C386-40A1-AC47-F40F660BD593}" type="slidenum">
              <a:rPr lang="en-IN" smtClean="0"/>
              <a:t>‹#›</a:t>
            </a:fld>
            <a:endParaRPr lang="en-IN"/>
          </a:p>
        </p:txBody>
      </p:sp>
    </p:spTree>
    <p:extLst>
      <p:ext uri="{BB962C8B-B14F-4D97-AF65-F5344CB8AC3E}">
        <p14:creationId xmlns:p14="http://schemas.microsoft.com/office/powerpoint/2010/main" val="290441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29D101-80CC-4671-A0AE-5A4E2D4BDCA4}" type="datetimeFigureOut">
              <a:rPr lang="en-IN" smtClean="0"/>
              <a:t>17-06-2026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0FCE0D-C386-40A1-AC47-F40F660BD59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06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29D101-80CC-4671-A0AE-5A4E2D4BDCA4}" type="datetimeFigureOut">
              <a:rPr lang="en-IN" smtClean="0"/>
              <a:t>17-06-2026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0FCE0D-C386-40A1-AC47-F40F660BD593}" type="slidenum">
              <a:rPr lang="en-IN" smtClean="0"/>
              <a:t>‹#›</a:t>
            </a:fld>
            <a:endParaRPr lang="en-IN"/>
          </a:p>
        </p:txBody>
      </p:sp>
    </p:spTree>
    <p:extLst>
      <p:ext uri="{BB962C8B-B14F-4D97-AF65-F5344CB8AC3E}">
        <p14:creationId xmlns:p14="http://schemas.microsoft.com/office/powerpoint/2010/main" val="203652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29D101-80CC-4671-A0AE-5A4E2D4BDCA4}" type="datetimeFigureOut">
              <a:rPr lang="en-IN" smtClean="0"/>
              <a:t>17-06-2026</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0FCE0D-C386-40A1-AC47-F40F660BD593}" type="slidenum">
              <a:rPr lang="en-IN" smtClean="0"/>
              <a:t>‹#›</a:t>
            </a:fld>
            <a:endParaRPr lang="en-IN"/>
          </a:p>
        </p:txBody>
      </p:sp>
    </p:spTree>
    <p:extLst>
      <p:ext uri="{BB962C8B-B14F-4D97-AF65-F5344CB8AC3E}">
        <p14:creationId xmlns:p14="http://schemas.microsoft.com/office/powerpoint/2010/main" val="823987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Doctrine of Pleasure and constitutional </a:t>
            </a:r>
            <a:r>
              <a:rPr lang="en-US" sz="2800" dirty="0" err="1"/>
              <a:t>safequards</a:t>
            </a:r>
            <a:endParaRPr lang="en-IN" sz="2800" dirty="0"/>
          </a:p>
        </p:txBody>
      </p:sp>
      <p:sp>
        <p:nvSpPr>
          <p:cNvPr id="3" name="Subtitle 2"/>
          <p:cNvSpPr>
            <a:spLocks noGrp="1"/>
          </p:cNvSpPr>
          <p:nvPr>
            <p:ph type="subTitle" idx="1"/>
          </p:nvPr>
        </p:nvSpPr>
        <p:spPr/>
        <p:txBody>
          <a:bodyPr/>
          <a:lstStyle/>
          <a:p>
            <a:r>
              <a:rPr lang="en-US" dirty="0" err="1"/>
              <a:t>Dr</a:t>
            </a:r>
            <a:r>
              <a:rPr lang="en-US" dirty="0"/>
              <a:t> </a:t>
            </a:r>
            <a:r>
              <a:rPr lang="en-US" dirty="0" err="1"/>
              <a:t>Swapna</a:t>
            </a:r>
            <a:r>
              <a:rPr lang="en-US" dirty="0"/>
              <a:t> </a:t>
            </a:r>
            <a:r>
              <a:rPr lang="en-US" dirty="0" err="1"/>
              <a:t>Manindranath</a:t>
            </a:r>
            <a:r>
              <a:rPr lang="en-US" dirty="0"/>
              <a:t> </a:t>
            </a:r>
            <a:r>
              <a:rPr lang="en-US" dirty="0" err="1"/>
              <a:t>Deka</a:t>
            </a:r>
            <a:endParaRPr lang="en-IN" dirty="0"/>
          </a:p>
        </p:txBody>
      </p:sp>
    </p:spTree>
    <p:extLst>
      <p:ext uri="{BB962C8B-B14F-4D97-AF65-F5344CB8AC3E}">
        <p14:creationId xmlns:p14="http://schemas.microsoft.com/office/powerpoint/2010/main" val="139414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may not claim these safeguards</a:t>
            </a:r>
            <a:endParaRPr lang="en-IN" dirty="0"/>
          </a:p>
        </p:txBody>
      </p:sp>
      <p:sp>
        <p:nvSpPr>
          <p:cNvPr id="3" name="Content Placeholder 2"/>
          <p:cNvSpPr>
            <a:spLocks noGrp="1"/>
          </p:cNvSpPr>
          <p:nvPr>
            <p:ph idx="1"/>
          </p:nvPr>
        </p:nvSpPr>
        <p:spPr/>
        <p:txBody>
          <a:bodyPr>
            <a:normAutofit lnSpcReduction="10000"/>
          </a:bodyPr>
          <a:lstStyle/>
          <a:p>
            <a:r>
              <a:rPr lang="en-US" dirty="0"/>
              <a:t>An employee of a statutory corporation such as LIC, Hindustan Steel Ltd., PGI or the Industrial Finance Corporation.</a:t>
            </a:r>
          </a:p>
          <a:p>
            <a:r>
              <a:rPr lang="en-US" dirty="0"/>
              <a:t>Employees of government companies registered under the Companies Act, 1956 or of industrial establishment or of a registered Society,  of Universities or of other statutory Bodies like the State Electricity Board.</a:t>
            </a:r>
          </a:p>
          <a:p>
            <a:r>
              <a:rPr lang="en-US" dirty="0"/>
              <a:t>Members of Autonomous District/Regional Council under Schedule VI.</a:t>
            </a:r>
          </a:p>
          <a:p>
            <a:r>
              <a:rPr lang="en-US" dirty="0"/>
              <a:t>Members of the Defence forces including one holding a civilian post in the Forces.</a:t>
            </a:r>
          </a:p>
          <a:p>
            <a:endParaRPr lang="en-IN" dirty="0"/>
          </a:p>
        </p:txBody>
      </p:sp>
    </p:spTree>
    <p:extLst>
      <p:ext uri="{BB962C8B-B14F-4D97-AF65-F5344CB8AC3E}">
        <p14:creationId xmlns:p14="http://schemas.microsoft.com/office/powerpoint/2010/main" val="316206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Constitutional safeguards when not available under Article 311(2)</a:t>
            </a:r>
            <a:endParaRPr lang="en-IN" dirty="0"/>
          </a:p>
        </p:txBody>
      </p:sp>
      <p:sp>
        <p:nvSpPr>
          <p:cNvPr id="3" name="Content Placeholder 2"/>
          <p:cNvSpPr>
            <a:spLocks noGrp="1"/>
          </p:cNvSpPr>
          <p:nvPr>
            <p:ph idx="1"/>
          </p:nvPr>
        </p:nvSpPr>
        <p:spPr/>
        <p:txBody>
          <a:bodyPr/>
          <a:lstStyle/>
          <a:p>
            <a:r>
              <a:rPr lang="en-US" dirty="0"/>
              <a:t>The protection under Article 311(2) not available under the following circumstances-</a:t>
            </a:r>
          </a:p>
          <a:p>
            <a:r>
              <a:rPr lang="en-US" dirty="0"/>
              <a:t>(a) when there is a criminal charge which has led to conviction;</a:t>
            </a:r>
          </a:p>
          <a:p>
            <a:r>
              <a:rPr lang="en-US" dirty="0"/>
              <a:t>(b) when it is not practicable to record the reasons in writing;</a:t>
            </a:r>
          </a:p>
          <a:p>
            <a:r>
              <a:rPr lang="en-US" dirty="0"/>
              <a:t>(c) in the interest of the security of the State. </a:t>
            </a:r>
            <a:endParaRPr lang="en-IN" dirty="0"/>
          </a:p>
        </p:txBody>
      </p:sp>
    </p:spTree>
    <p:extLst>
      <p:ext uri="{BB962C8B-B14F-4D97-AF65-F5344CB8AC3E}">
        <p14:creationId xmlns:p14="http://schemas.microsoft.com/office/powerpoint/2010/main" val="3044831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Tulsiram</a:t>
            </a:r>
            <a:r>
              <a:rPr lang="en-US" dirty="0"/>
              <a:t> </a:t>
            </a:r>
            <a:r>
              <a:rPr lang="en-US" dirty="0" err="1"/>
              <a:t>Patil</a:t>
            </a:r>
            <a:r>
              <a:rPr lang="en-US" dirty="0"/>
              <a:t> &amp; </a:t>
            </a:r>
            <a:r>
              <a:rPr lang="en-US" dirty="0" err="1"/>
              <a:t>ors</a:t>
            </a:r>
            <a:r>
              <a:rPr lang="en-US" dirty="0"/>
              <a:t> v Union of India and </a:t>
            </a:r>
            <a:r>
              <a:rPr lang="en-US" dirty="0" err="1"/>
              <a:t>anr</a:t>
            </a:r>
            <a:r>
              <a:rPr lang="en-US" dirty="0"/>
              <a:t> AIR 1985 SC 1416</a:t>
            </a:r>
            <a:endParaRPr lang="en-IN" dirty="0"/>
          </a:p>
        </p:txBody>
      </p:sp>
      <p:sp>
        <p:nvSpPr>
          <p:cNvPr id="3" name="Content Placeholder 2"/>
          <p:cNvSpPr>
            <a:spLocks noGrp="1"/>
          </p:cNvSpPr>
          <p:nvPr>
            <p:ph idx="1"/>
          </p:nvPr>
        </p:nvSpPr>
        <p:spPr/>
        <p:txBody>
          <a:bodyPr/>
          <a:lstStyle/>
          <a:p>
            <a:r>
              <a:rPr lang="en-US" dirty="0" err="1"/>
              <a:t>Tulsiram</a:t>
            </a:r>
            <a:r>
              <a:rPr lang="en-US" dirty="0"/>
              <a:t> was a Chief Auditor whose increment was halted for a year. When not given a proper explanation by his senior regarding this action, he struck down the senior with an iron rod.</a:t>
            </a:r>
          </a:p>
          <a:p>
            <a:r>
              <a:rPr lang="en-US" dirty="0"/>
              <a:t>He was found guilty and given a jail sentence under sec 332 of the IPC for his disruptive behavior.</a:t>
            </a:r>
          </a:p>
          <a:p>
            <a:r>
              <a:rPr lang="en-US" dirty="0"/>
              <a:t>Because of his criminal conviction he was obliged to resign from his job in line with </a:t>
            </a:r>
            <a:r>
              <a:rPr lang="en-US" dirty="0" err="1"/>
              <a:t>subclause</a:t>
            </a:r>
            <a:r>
              <a:rPr lang="en-US" dirty="0"/>
              <a:t> (1) of Rule 19 of the Civil Service Rules.</a:t>
            </a:r>
            <a:endParaRPr lang="en-IN" dirty="0"/>
          </a:p>
        </p:txBody>
      </p:sp>
    </p:spTree>
    <p:extLst>
      <p:ext uri="{BB962C8B-B14F-4D97-AF65-F5344CB8AC3E}">
        <p14:creationId xmlns:p14="http://schemas.microsoft.com/office/powerpoint/2010/main" val="127962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raised</a:t>
            </a:r>
            <a:endParaRPr lang="en-IN" dirty="0"/>
          </a:p>
        </p:txBody>
      </p:sp>
      <p:sp>
        <p:nvSpPr>
          <p:cNvPr id="3" name="Content Placeholder 2"/>
          <p:cNvSpPr>
            <a:spLocks noGrp="1"/>
          </p:cNvSpPr>
          <p:nvPr>
            <p:ph idx="1"/>
          </p:nvPr>
        </p:nvSpPr>
        <p:spPr/>
        <p:txBody>
          <a:bodyPr/>
          <a:lstStyle/>
          <a:p>
            <a:r>
              <a:rPr lang="en-US"/>
              <a:t>1) What </a:t>
            </a:r>
            <a:r>
              <a:rPr lang="en-US" dirty="0"/>
              <a:t>is the extent to which the doctrine of Pleasure should be exercised?</a:t>
            </a:r>
          </a:p>
          <a:p>
            <a:r>
              <a:rPr lang="en-US" dirty="0"/>
              <a:t>2) Whether </a:t>
            </a:r>
            <a:r>
              <a:rPr lang="en-US" dirty="0" err="1"/>
              <a:t>trhe</a:t>
            </a:r>
            <a:r>
              <a:rPr lang="en-US" dirty="0"/>
              <a:t> second proviso appended to Article 311(2) is absolute in nature or allows partial inquiries and show cause notices?</a:t>
            </a:r>
          </a:p>
          <a:p>
            <a:r>
              <a:rPr lang="en-US" dirty="0"/>
              <a:t>3) Whether the second proviso appended to Article 311(2) is </a:t>
            </a:r>
            <a:r>
              <a:rPr lang="en-US" dirty="0" err="1"/>
              <a:t>violative</a:t>
            </a:r>
            <a:r>
              <a:rPr lang="en-US" dirty="0"/>
              <a:t> of Article 14 and the Audi </a:t>
            </a:r>
            <a:r>
              <a:rPr lang="en-US" dirty="0" err="1"/>
              <a:t>Alteram</a:t>
            </a:r>
            <a:r>
              <a:rPr lang="en-US" dirty="0"/>
              <a:t> </a:t>
            </a:r>
            <a:r>
              <a:rPr lang="en-US" dirty="0" err="1"/>
              <a:t>Partem</a:t>
            </a:r>
            <a:r>
              <a:rPr lang="en-US" dirty="0"/>
              <a:t> principle of Natural Justice?</a:t>
            </a:r>
            <a:endParaRPr lang="en-IN" dirty="0"/>
          </a:p>
        </p:txBody>
      </p:sp>
    </p:spTree>
    <p:extLst>
      <p:ext uri="{BB962C8B-B14F-4D97-AF65-F5344CB8AC3E}">
        <p14:creationId xmlns:p14="http://schemas.microsoft.com/office/powerpoint/2010/main" val="181970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a:t>
            </a:r>
            <a:endParaRPr lang="en-IN" dirty="0"/>
          </a:p>
        </p:txBody>
      </p:sp>
      <p:sp>
        <p:nvSpPr>
          <p:cNvPr id="3" name="Content Placeholder 2"/>
          <p:cNvSpPr>
            <a:spLocks noGrp="1"/>
          </p:cNvSpPr>
          <p:nvPr>
            <p:ph idx="1"/>
          </p:nvPr>
        </p:nvSpPr>
        <p:spPr/>
        <p:txBody>
          <a:bodyPr/>
          <a:lstStyle/>
          <a:p>
            <a:r>
              <a:rPr lang="en-US" dirty="0"/>
              <a:t>The Court held that if the “second proviso of Article 311(2)” is being applied arbitrarily and without basis in the circumstances, it may strike down the provision.</a:t>
            </a:r>
          </a:p>
          <a:p>
            <a:r>
              <a:rPr lang="en-US" dirty="0"/>
              <a:t>Furthermore, the court in the exercise of Judicial Review might strike down the sentence and launch an investigation if it is proven that such action is taken by the disciplinary committee with </a:t>
            </a:r>
            <a:r>
              <a:rPr lang="en-US" dirty="0" err="1"/>
              <a:t>malafide</a:t>
            </a:r>
            <a:r>
              <a:rPr lang="en-US" dirty="0"/>
              <a:t> intents.</a:t>
            </a:r>
          </a:p>
          <a:p>
            <a:r>
              <a:rPr lang="en-US" dirty="0"/>
              <a:t>The judgment debated the Doctrine of Pleasure and its validity in India. The judgment emphasizes public interests over private interests.</a:t>
            </a:r>
            <a:endParaRPr lang="en-IN" dirty="0"/>
          </a:p>
        </p:txBody>
      </p:sp>
    </p:spTree>
    <p:extLst>
      <p:ext uri="{BB962C8B-B14F-4D97-AF65-F5344CB8AC3E}">
        <p14:creationId xmlns:p14="http://schemas.microsoft.com/office/powerpoint/2010/main" val="137686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endParaRPr lang="en-IN" dirty="0"/>
          </a:p>
        </p:txBody>
      </p:sp>
      <p:sp>
        <p:nvSpPr>
          <p:cNvPr id="3" name="Content Placeholder 2"/>
          <p:cNvSpPr>
            <a:spLocks noGrp="1"/>
          </p:cNvSpPr>
          <p:nvPr>
            <p:ph idx="1"/>
          </p:nvPr>
        </p:nvSpPr>
        <p:spPr/>
        <p:txBody>
          <a:bodyPr/>
          <a:lstStyle/>
          <a:p>
            <a:r>
              <a:rPr lang="en-US" dirty="0"/>
              <a:t>Thanks for a patient hearing.</a:t>
            </a:r>
            <a:endParaRPr lang="en-IN" dirty="0"/>
          </a:p>
        </p:txBody>
      </p:sp>
    </p:spTree>
    <p:extLst>
      <p:ext uri="{BB962C8B-B14F-4D97-AF65-F5344CB8AC3E}">
        <p14:creationId xmlns:p14="http://schemas.microsoft.com/office/powerpoint/2010/main" val="290501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Doctrine of Pleasure</a:t>
            </a:r>
            <a:endParaRPr lang="en-IN" dirty="0"/>
          </a:p>
        </p:txBody>
      </p:sp>
      <p:sp>
        <p:nvSpPr>
          <p:cNvPr id="3" name="Content Placeholder 2"/>
          <p:cNvSpPr>
            <a:spLocks noGrp="1"/>
          </p:cNvSpPr>
          <p:nvPr>
            <p:ph idx="1"/>
          </p:nvPr>
        </p:nvSpPr>
        <p:spPr/>
        <p:txBody>
          <a:bodyPr/>
          <a:lstStyle/>
          <a:p>
            <a:r>
              <a:rPr lang="en-US" dirty="0"/>
              <a:t>A Common law doctrine based on public policy.</a:t>
            </a:r>
          </a:p>
          <a:p>
            <a:r>
              <a:rPr lang="en-US" dirty="0"/>
              <a:t>Based on the Latin phrase “</a:t>
            </a:r>
            <a:r>
              <a:rPr lang="en-US" i="1" dirty="0" err="1"/>
              <a:t>durante</a:t>
            </a:r>
            <a:r>
              <a:rPr lang="en-US" i="1" dirty="0"/>
              <a:t> bene </a:t>
            </a:r>
            <a:r>
              <a:rPr lang="en-US" i="1" dirty="0" err="1"/>
              <a:t>placito</a:t>
            </a:r>
            <a:r>
              <a:rPr lang="en-US" dirty="0"/>
              <a:t>” which means “during pleasure”.</a:t>
            </a:r>
          </a:p>
          <a:p>
            <a:r>
              <a:rPr lang="en-US" dirty="0"/>
              <a:t>In England, a servant of the Crown holds office during the pleasure of the Crown.</a:t>
            </a:r>
          </a:p>
          <a:p>
            <a:r>
              <a:rPr lang="en-US" dirty="0"/>
              <a:t>It means the services of the civil servant can be terminated at any time by the Crown without assigning any reason.</a:t>
            </a:r>
          </a:p>
          <a:p>
            <a:endParaRPr lang="en-IN" dirty="0"/>
          </a:p>
        </p:txBody>
      </p:sp>
    </p:spTree>
    <p:extLst>
      <p:ext uri="{BB962C8B-B14F-4D97-AF65-F5344CB8AC3E}">
        <p14:creationId xmlns:p14="http://schemas.microsoft.com/office/powerpoint/2010/main" val="391441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Doctrine of Pleasure</a:t>
            </a:r>
            <a:endParaRPr lang="en-IN" dirty="0"/>
          </a:p>
        </p:txBody>
      </p:sp>
      <p:sp>
        <p:nvSpPr>
          <p:cNvPr id="3" name="Content Placeholder 2"/>
          <p:cNvSpPr>
            <a:spLocks noGrp="1"/>
          </p:cNvSpPr>
          <p:nvPr>
            <p:ph idx="1"/>
          </p:nvPr>
        </p:nvSpPr>
        <p:spPr/>
        <p:txBody>
          <a:bodyPr/>
          <a:lstStyle/>
          <a:p>
            <a:r>
              <a:rPr lang="en-US" dirty="0"/>
              <a:t>The Crown is not bound by any contract entered with a civil servant.</a:t>
            </a:r>
          </a:p>
          <a:p>
            <a:r>
              <a:rPr lang="en-US" dirty="0"/>
              <a:t>The civil servant cannot enforce any conditions of his service in a court of law.</a:t>
            </a:r>
          </a:p>
          <a:p>
            <a:r>
              <a:rPr lang="en-US" dirty="0"/>
              <a:t>The civil servant has no remedy against the Crown.</a:t>
            </a:r>
          </a:p>
          <a:p>
            <a:r>
              <a:rPr lang="en-US" dirty="0"/>
              <a:t>He cannot claim arrears of salary nor claim damages for his wrongful confinement.</a:t>
            </a:r>
            <a:endParaRPr lang="en-IN" dirty="0"/>
          </a:p>
        </p:txBody>
      </p:sp>
    </p:spTree>
    <p:extLst>
      <p:ext uri="{BB962C8B-B14F-4D97-AF65-F5344CB8AC3E}">
        <p14:creationId xmlns:p14="http://schemas.microsoft.com/office/powerpoint/2010/main" val="182816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Doctrine of Pleasure in India</a:t>
            </a:r>
            <a:endParaRPr lang="en-IN" dirty="0"/>
          </a:p>
        </p:txBody>
      </p:sp>
      <p:sp>
        <p:nvSpPr>
          <p:cNvPr id="3" name="Content Placeholder 2"/>
          <p:cNvSpPr>
            <a:spLocks noGrp="1"/>
          </p:cNvSpPr>
          <p:nvPr>
            <p:ph idx="1"/>
          </p:nvPr>
        </p:nvSpPr>
        <p:spPr/>
        <p:txBody>
          <a:bodyPr>
            <a:normAutofit lnSpcReduction="10000"/>
          </a:bodyPr>
          <a:lstStyle/>
          <a:p>
            <a:r>
              <a:rPr lang="en-US" dirty="0"/>
              <a:t>This doctrine was borrowed in India under the Government of India Act, 1858. Sec 16 of the Act provides that the servants and the officers of the Government shall hold office during the pleasure of the Crown.</a:t>
            </a:r>
          </a:p>
          <a:p>
            <a:r>
              <a:rPr lang="en-US" dirty="0"/>
              <a:t>Sec 96-B of the Government of India Act, 1919 also incorporated this doctrine.</a:t>
            </a:r>
          </a:p>
          <a:p>
            <a:r>
              <a:rPr lang="en-US" dirty="0"/>
              <a:t>This doctrine was also incorporated under the Government of India Act, 1935.</a:t>
            </a:r>
          </a:p>
          <a:p>
            <a:r>
              <a:rPr lang="en-US" dirty="0"/>
              <a:t>This doctrine is now incorporated under Article 310(1) of the Constitution.</a:t>
            </a:r>
            <a:endParaRPr lang="en-IN" dirty="0"/>
          </a:p>
        </p:txBody>
      </p:sp>
    </p:spTree>
    <p:extLst>
      <p:ext uri="{BB962C8B-B14F-4D97-AF65-F5344CB8AC3E}">
        <p14:creationId xmlns:p14="http://schemas.microsoft.com/office/powerpoint/2010/main" val="117053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Doctrine of Pleasure under Article 310(1)</a:t>
            </a:r>
            <a:endParaRPr lang="en-IN" dirty="0"/>
          </a:p>
        </p:txBody>
      </p:sp>
      <p:sp>
        <p:nvSpPr>
          <p:cNvPr id="3" name="Content Placeholder 2"/>
          <p:cNvSpPr>
            <a:spLocks noGrp="1"/>
          </p:cNvSpPr>
          <p:nvPr>
            <p:ph idx="1"/>
          </p:nvPr>
        </p:nvSpPr>
        <p:spPr/>
        <p:txBody>
          <a:bodyPr/>
          <a:lstStyle/>
          <a:p>
            <a:r>
              <a:rPr lang="en-US" dirty="0"/>
              <a:t>Under Article 310(1) all persons in defense services, All India Civil Services and All India Services hold office during the pleasure of the President and person employed in civil services and holding civil posts under the State shall hold office during the pleasure of the Governor.</a:t>
            </a:r>
          </a:p>
          <a:p>
            <a:r>
              <a:rPr lang="en-US" dirty="0"/>
              <a:t>Exemption is made in regard to a person holding a post requiring “special qualification”. In this case, if his post is abolished or is required to vacate the post then compensation is to be provided to him till the completion of his tenure unless he is removed because of his misconduct or misbehavior.</a:t>
            </a:r>
            <a:endParaRPr lang="en-IN" dirty="0"/>
          </a:p>
        </p:txBody>
      </p:sp>
    </p:spTree>
    <p:extLst>
      <p:ext uri="{BB962C8B-B14F-4D97-AF65-F5344CB8AC3E}">
        <p14:creationId xmlns:p14="http://schemas.microsoft.com/office/powerpoint/2010/main" val="324738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Meaning of Civil Post</a:t>
            </a:r>
            <a:endParaRPr lang="en-IN" dirty="0"/>
          </a:p>
        </p:txBody>
      </p:sp>
      <p:sp>
        <p:nvSpPr>
          <p:cNvPr id="3" name="Content Placeholder 2"/>
          <p:cNvSpPr>
            <a:spLocks noGrp="1"/>
          </p:cNvSpPr>
          <p:nvPr>
            <p:ph idx="1"/>
          </p:nvPr>
        </p:nvSpPr>
        <p:spPr/>
        <p:txBody>
          <a:bodyPr/>
          <a:lstStyle/>
          <a:p>
            <a:r>
              <a:rPr lang="en-US" dirty="0"/>
              <a:t>The term “civil post” means there must exist a relationship of “master” and “servant” between the State and the person holding the post.</a:t>
            </a:r>
          </a:p>
          <a:p>
            <a:r>
              <a:rPr lang="en-US" dirty="0"/>
              <a:t>The following factors determine whether there exists such relationship:</a:t>
            </a:r>
          </a:p>
          <a:p>
            <a:r>
              <a:rPr lang="en-US" dirty="0"/>
              <a:t>1) Whether the State has the right to select and appoint the holder of the post?</a:t>
            </a:r>
          </a:p>
          <a:p>
            <a:r>
              <a:rPr lang="en-US" dirty="0"/>
              <a:t>2)Whether the State has the right to control the method and manner of his working ?</a:t>
            </a:r>
            <a:endParaRPr lang="en-IN" dirty="0"/>
          </a:p>
        </p:txBody>
      </p:sp>
    </p:spTree>
    <p:extLst>
      <p:ext uri="{BB962C8B-B14F-4D97-AF65-F5344CB8AC3E}">
        <p14:creationId xmlns:p14="http://schemas.microsoft.com/office/powerpoint/2010/main" val="8364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Condt</a:t>
            </a:r>
            <a:r>
              <a:rPr lang="en-US" dirty="0"/>
              <a:t>.</a:t>
            </a:r>
            <a:endParaRPr lang="en-IN" dirty="0"/>
          </a:p>
        </p:txBody>
      </p:sp>
      <p:sp>
        <p:nvSpPr>
          <p:cNvPr id="3" name="Content Placeholder 2"/>
          <p:cNvSpPr>
            <a:spLocks noGrp="1"/>
          </p:cNvSpPr>
          <p:nvPr>
            <p:ph idx="1"/>
          </p:nvPr>
        </p:nvSpPr>
        <p:spPr/>
        <p:txBody>
          <a:bodyPr/>
          <a:lstStyle/>
          <a:p>
            <a:r>
              <a:rPr lang="en-US" dirty="0"/>
              <a:t>3) Whether the State is under a duty to pay remuneration or wages to the holder of the post?  </a:t>
            </a:r>
          </a:p>
          <a:p>
            <a:r>
              <a:rPr lang="en-US" dirty="0"/>
              <a:t>4) Whether the State has the power to suspend or remove him from the employment?</a:t>
            </a:r>
          </a:p>
          <a:p>
            <a:r>
              <a:rPr lang="en-US" dirty="0"/>
              <a:t>Presence of all or some of the above factors establish “a master and a servant” relationship.</a:t>
            </a:r>
            <a:endParaRPr lang="en-IN" dirty="0"/>
          </a:p>
        </p:txBody>
      </p:sp>
    </p:spTree>
    <p:extLst>
      <p:ext uri="{BB962C8B-B14F-4D97-AF65-F5344CB8AC3E}">
        <p14:creationId xmlns:p14="http://schemas.microsoft.com/office/powerpoint/2010/main" val="76300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Constitutional Safeguards available under Article 311(clause 1 and 2)</a:t>
            </a:r>
            <a:endParaRPr lang="en-IN" dirty="0"/>
          </a:p>
        </p:txBody>
      </p:sp>
      <p:sp>
        <p:nvSpPr>
          <p:cNvPr id="3" name="Content Placeholder 2"/>
          <p:cNvSpPr>
            <a:spLocks noGrp="1"/>
          </p:cNvSpPr>
          <p:nvPr>
            <p:ph idx="1"/>
          </p:nvPr>
        </p:nvSpPr>
        <p:spPr/>
        <p:txBody>
          <a:bodyPr/>
          <a:lstStyle/>
          <a:p>
            <a:r>
              <a:rPr lang="en-US" dirty="0"/>
              <a:t>Under Article 311(1),  no dismissal or removal by an authority subordinate to the rank of the appointing authority. It means the removing authority must be of the same rank or above the rank of the appointing authority.</a:t>
            </a:r>
          </a:p>
          <a:p>
            <a:r>
              <a:rPr lang="en-US" dirty="0"/>
              <a:t>Under Article 311(2), no removal or dismissal or reduction in rank except after an inquiry affording reasonable opportunity of hearing. It means it includes the principles of natural justice of “</a:t>
            </a:r>
            <a:r>
              <a:rPr lang="en-US" i="1" dirty="0" err="1"/>
              <a:t>audi</a:t>
            </a:r>
            <a:r>
              <a:rPr lang="en-US" i="1" dirty="0"/>
              <a:t> </a:t>
            </a:r>
            <a:r>
              <a:rPr lang="en-US" i="1" dirty="0" err="1"/>
              <a:t>alteram</a:t>
            </a:r>
            <a:r>
              <a:rPr lang="en-US" i="1" dirty="0"/>
              <a:t> </a:t>
            </a:r>
            <a:r>
              <a:rPr lang="en-US" i="1" dirty="0" err="1"/>
              <a:t>partem</a:t>
            </a:r>
            <a:r>
              <a:rPr lang="en-US" dirty="0"/>
              <a:t>.” </a:t>
            </a:r>
          </a:p>
          <a:p>
            <a:r>
              <a:rPr lang="en-US" dirty="0"/>
              <a:t>Right to be heard is given both at pre-decisional and post-decisional stage. But nowadays it is available at pre-decisional hearing.</a:t>
            </a:r>
            <a:endParaRPr lang="en-IN" dirty="0"/>
          </a:p>
        </p:txBody>
      </p:sp>
    </p:spTree>
    <p:extLst>
      <p:ext uri="{BB962C8B-B14F-4D97-AF65-F5344CB8AC3E}">
        <p14:creationId xmlns:p14="http://schemas.microsoft.com/office/powerpoint/2010/main" val="1206345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73289" cy="1303867"/>
          </a:xfrm>
        </p:spPr>
        <p:txBody>
          <a:bodyPr/>
          <a:lstStyle/>
          <a:p>
            <a:pPr algn="r"/>
            <a:r>
              <a:rPr lang="en-US" dirty="0"/>
              <a:t>Who may claim these safeguards</a:t>
            </a:r>
            <a:endParaRPr lang="en-IN" dirty="0"/>
          </a:p>
        </p:txBody>
      </p:sp>
      <p:sp>
        <p:nvSpPr>
          <p:cNvPr id="3" name="Content Placeholder 2"/>
          <p:cNvSpPr>
            <a:spLocks noGrp="1"/>
          </p:cNvSpPr>
          <p:nvPr>
            <p:ph idx="1"/>
          </p:nvPr>
        </p:nvSpPr>
        <p:spPr/>
        <p:txBody>
          <a:bodyPr/>
          <a:lstStyle/>
          <a:p>
            <a:r>
              <a:rPr lang="en-US" dirty="0"/>
              <a:t>(1) Members of the Civil Services of the Union;</a:t>
            </a:r>
          </a:p>
          <a:p>
            <a:r>
              <a:rPr lang="en-US" dirty="0"/>
              <a:t>(2) Members of All-India Services;</a:t>
            </a:r>
          </a:p>
          <a:p>
            <a:r>
              <a:rPr lang="en-US" dirty="0"/>
              <a:t>(3) Members of the Civil Services of the States;</a:t>
            </a:r>
          </a:p>
          <a:p>
            <a:r>
              <a:rPr lang="en-US" dirty="0"/>
              <a:t>(4) Persons holding civil posts under the Union or States. “Civil posts” includes “police posts”.</a:t>
            </a:r>
            <a:endParaRPr lang="en-IN" dirty="0"/>
          </a:p>
        </p:txBody>
      </p:sp>
    </p:spTree>
    <p:extLst>
      <p:ext uri="{BB962C8B-B14F-4D97-AF65-F5344CB8AC3E}">
        <p14:creationId xmlns:p14="http://schemas.microsoft.com/office/powerpoint/2010/main" val="24682721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262</TotalTime>
  <Words>1063</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Doctrine of Pleasure and constitutional safequards</vt:lpstr>
      <vt:lpstr>What is Doctrine of Pleasure</vt:lpstr>
      <vt:lpstr>Effect of Doctrine of Pleasure</vt:lpstr>
      <vt:lpstr>Doctrine of Pleasure in India</vt:lpstr>
      <vt:lpstr>Doctrine of Pleasure under Article 310(1)</vt:lpstr>
      <vt:lpstr>Meaning of Civil Post</vt:lpstr>
      <vt:lpstr>Condt.</vt:lpstr>
      <vt:lpstr>Constitutional Safeguards available under Article 311(clause 1 and 2)</vt:lpstr>
      <vt:lpstr>Who may claim these safeguards</vt:lpstr>
      <vt:lpstr>Who may not claim these safeguards</vt:lpstr>
      <vt:lpstr>Constitutional safeguards when not available under Article 311(2)</vt:lpstr>
      <vt:lpstr>Tulsiram Patil &amp; ors v Union of India and anr AIR 1985 SC 1416</vt:lpstr>
      <vt:lpstr>Issues raised</vt:lpstr>
      <vt:lpstr>Judgment</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Doctrine of Pleasure and constitutional safequards</dc:title>
  <dc:creator>HP</dc:creator>
  <cp:lastModifiedBy>Dispur College</cp:lastModifiedBy>
  <cp:revision>22</cp:revision>
  <dcterms:created xsi:type="dcterms:W3CDTF">2025-04-03T08:39:40Z</dcterms:created>
  <dcterms:modified xsi:type="dcterms:W3CDTF">2026-06-17T10:40:22Z</dcterms:modified>
</cp:coreProperties>
</file>